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8"/>
  </p:notesMasterIdLst>
  <p:sldIdLst>
    <p:sldId id="271" r:id="rId2"/>
    <p:sldId id="270" r:id="rId3"/>
    <p:sldId id="262" r:id="rId4"/>
    <p:sldId id="274" r:id="rId5"/>
    <p:sldId id="257" r:id="rId6"/>
    <p:sldId id="266" r:id="rId7"/>
  </p:sldIdLst>
  <p:sldSz cx="12192000" cy="6858000"/>
  <p:notesSz cx="6797675" cy="992505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elvetica" panose="020B060402020202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</p:embeddedFont>
  </p:embeddedFontLst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99"/>
    <a:srgbClr val="00CC00"/>
    <a:srgbClr val="CC0000"/>
    <a:srgbClr val="FF0000"/>
    <a:srgbClr val="0033CC"/>
    <a:srgbClr val="E0E51B"/>
    <a:srgbClr val="FFFF66"/>
    <a:srgbClr val="66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3"/>
    <p:restoredTop sz="95827"/>
  </p:normalViewPr>
  <p:slideViewPr>
    <p:cSldViewPr snapToObjects="1" showGuides="1">
      <p:cViewPr varScale="1">
        <p:scale>
          <a:sx n="110" d="100"/>
          <a:sy n="110" d="100"/>
        </p:scale>
        <p:origin x="9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o.hurina\Downloads\&#1058;&#1072;&#1073;&#1083;&#1080;&#1094;&#1103;%20&#1087;&#1110;&#1076;&#1089;&#1090;&#1072;&#1074;&#1080;%20&#1085;&#1077;&#1087;&#1086;&#1075;&#1086;&#1076;&#1078;&#1077;&#1085;&#1085;&#1103;%20&#1040;&#1055;%20&#1079;&#1110;%20&#1089;&#1090;&#1072;&#1090;&#1080;&#1089;&#1090;&#1080;&#1082;&#1086;&#1102;%20&#1090;&#1072;%20&#1087;&#1088;&#1086;&#1073;&#1083;&#1077;&#1084;&#1072;&#1090;&#1080;&#1082;&#1086;&#1102;%20&#1086;&#1089;&#1090;&#1072;&#1090;&#1086;&#1095;&#1085;&#1072;%207%20(2)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6570268647399"/>
          <c:y val="0.29055847185768446"/>
          <c:w val="0.3086497333629597"/>
          <c:h val="0.54445056867891517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016175502492157E-2"/>
          <c:y val="8.0281385281385287E-2"/>
          <c:w val="0.43046808074072179"/>
          <c:h val="0.751414886080478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Аркуш1!$C$1</c:f>
              <c:strCache>
                <c:ptCount val="1"/>
                <c:pt idx="0">
                  <c:v>Запропоновані  заходи з усунення (мінімізації) корупційних ризиків не спрямовані на ліквідацію або мінімізацію умов (причин) виникнення корупційних ризиків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996132812388676E-8"/>
                  <c:y val="8.30171796707225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8445844-5469-4222-A0B6-36633AE42040}" type="VALUE">
                      <a:rPr lang="en-US" sz="1200" b="1"/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[ЗНАЧЕННЯ]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472979558336962E-2"/>
                      <c:h val="5.191566963220505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567-4D17-89A6-8A8CDC7F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Аркуш1!$C$2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67-4D17-89A6-8A8CDC7F916B}"/>
            </c:ext>
          </c:extLst>
        </c:ser>
        <c:ser>
          <c:idx val="1"/>
          <c:order val="1"/>
          <c:tx>
            <c:strRef>
              <c:f>Аркуш1!$D$1</c:f>
              <c:strCache>
                <c:ptCount val="1"/>
                <c:pt idx="0">
                  <c:v>Запропоновані  заходи з усунення (мінімізації) корупційних ризиків є існуючими заходами контролю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477017734346724E-3"/>
                  <c:y val="6.171132017588710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A74A4EC-FF81-4642-BCE0-ADE405F3C7CE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[ЗНАЧЕННЯ]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78676891772893E-2"/>
                      <c:h val="4.10931588096942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567-4D17-89A6-8A8CDC7F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Аркуш1!$D$2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567-4D17-89A6-8A8CDC7F916B}"/>
            </c:ext>
          </c:extLst>
        </c:ser>
        <c:ser>
          <c:idx val="2"/>
          <c:order val="2"/>
          <c:tx>
            <c:strRef>
              <c:f>Аркуш1!$E$1</c:f>
              <c:strCache>
                <c:ptCount val="1"/>
                <c:pt idx="0">
                  <c:v>Корупційні ризики, їх чинники описані узагальнено, що не дає уявлення про вразливі до корупції конкретні напрями та процеси у діяльності органу  та не дає можливості оцінити ефективність запропонованих заходів з усунення корупційних ризиків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25346831646044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0F4BC8-7918-43FE-BBEB-3F8820F22EE2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[ЗНАЧЕННЯ]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4234470691163603E-2"/>
                      <c:h val="3.45996523161877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8567-4D17-89A6-8A8CDC7F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Аркуш1!$E$2</c:f>
              <c:numCache>
                <c:formatCode>0%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67-4D17-89A6-8A8CDC7F916B}"/>
            </c:ext>
          </c:extLst>
        </c:ser>
        <c:ser>
          <c:idx val="3"/>
          <c:order val="3"/>
          <c:tx>
            <c:strRef>
              <c:f>Аркуш1!$F$1</c:f>
              <c:strCache>
                <c:ptCount val="1"/>
                <c:pt idx="0">
                  <c:v>Робочий план оцінки корупційних ризиків не містить інформації про всі функції та завдання державного органу, а як об’єкти оцінки корупційних ризиків зазначаються назви структурних підрозділів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77587695674848E-3"/>
                  <c:y val="5.470992262330765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CDB359-B9DC-482B-951E-594328328C6E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>
                          <a:solidFill>
                            <a:sysClr val="windowText" lastClr="000000"/>
                          </a:solidFill>
                        </a:defRPr>
                      </a:pPr>
                      <a:t>[ЗНАЧЕННЯ]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129874238032943E-2"/>
                      <c:h val="4.542216313869856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567-4D17-89A6-8A8CDC7F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Аркуш1!$F$2</c:f>
              <c:numCache>
                <c:formatCode>0%</c:formatCode>
                <c:ptCount val="1"/>
                <c:pt idx="0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67-4D17-89A6-8A8CDC7F916B}"/>
            </c:ext>
          </c:extLst>
        </c:ser>
        <c:ser>
          <c:idx val="4"/>
          <c:order val="4"/>
          <c:tx>
            <c:strRef>
              <c:f>Аркуш1!$G$1</c:f>
              <c:strCache>
                <c:ptCount val="1"/>
                <c:pt idx="0">
                  <c:v>Чинники ідентифікованих корупційних ризиків визначені формально та зведені до констатації суб’єктивних причин корупційних ризиків; не встановлені об'єктивні причини та умови, що призводять до виникнення корупційних ризиків</c:v>
                </c:pt>
              </c:strCache>
            </c:strRef>
          </c:tx>
          <c:spPr>
            <a:solidFill>
              <a:srgbClr val="DEA6D7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6996132812388676E-8"/>
                  <c:y val="6.76125711558774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8E52D37-7754-4E50-8D3F-F84642A97352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/>
                      </a:pPr>
                      <a:t>[ЗНАЧЕННЯ]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129874238032943E-2"/>
                      <c:h val="3.45996523161877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567-4D17-89A6-8A8CDC7F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Аркуш1!$G$2</c:f>
              <c:numCache>
                <c:formatCode>0%</c:formatCode>
                <c:ptCount val="1"/>
                <c:pt idx="0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567-4D17-89A6-8A8CDC7F916B}"/>
            </c:ext>
          </c:extLst>
        </c:ser>
        <c:ser>
          <c:idx val="5"/>
          <c:order val="5"/>
          <c:tx>
            <c:strRef>
              <c:f>Аркуш1!$H$1</c:f>
              <c:strCache>
                <c:ptCount val="1"/>
                <c:pt idx="0">
                  <c:v>Не здійснено оцінку корупційних ризиків у вразливих до корупції сферах діяльності державного органу, які ідентифіковані НАЗК шляхом моніторингу відкритих джерел інформації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77017734346193E-3"/>
                  <c:y val="6.09724920748542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30EA372-F168-47D3-B49D-B94B7656D3F1}" type="VALUE">
                      <a:rPr lang="en-US" sz="1200" b="1">
                        <a:solidFill>
                          <a:sysClr val="windowText" lastClr="000000"/>
                        </a:solidFill>
                      </a:rPr>
                      <a:pPr>
                        <a:defRPr sz="1200"/>
                      </a:pPr>
                      <a:t>[ЗНАЧЕННЯ]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5030763662685481E-2"/>
                      <c:h val="4.325766097419640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8567-4D17-89A6-8A8CDC7F91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Аркуш1!$H$2</c:f>
              <c:numCache>
                <c:formatCode>0.00%</c:formatCode>
                <c:ptCount val="1"/>
                <c:pt idx="0">
                  <c:v>0.30499999999999999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567-4D17-89A6-8A8CDC7F9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5439920"/>
        <c:axId val="1344380720"/>
      </c:barChart>
      <c:catAx>
        <c:axId val="14354399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44380720"/>
        <c:crosses val="autoZero"/>
        <c:auto val="1"/>
        <c:lblAlgn val="ctr"/>
        <c:lblOffset val="100"/>
        <c:noMultiLvlLbl val="0"/>
      </c:catAx>
      <c:valAx>
        <c:axId val="134438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543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0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55758685542876"/>
          <c:y val="1.4418852450737797E-2"/>
          <c:w val="0.49316435078642057"/>
          <c:h val="0.93182431389297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B0604020202020204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266347141389934E-2"/>
          <c:y val="6.9291125483468829E-2"/>
          <c:w val="0.35592253413975428"/>
          <c:h val="0.79757471790992296"/>
        </c:manualLayout>
      </c:layout>
      <c:doughnut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Стовпець1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968-4DE4-9BFD-8C0E7F53AB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0968-4DE4-9BFD-8C0E7F53AB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968-4DE4-9BFD-8C0E7F53AB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relaxedIns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0968-4DE4-9BFD-8C0E7F53AB84}"/>
              </c:ext>
            </c:extLst>
          </c:dPt>
          <c:dLbls>
            <c:dLbl>
              <c:idx val="0"/>
              <c:layout>
                <c:manualLayout>
                  <c:x val="9.7222222222222224E-2"/>
                  <c:y val="-0.109332667070454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403381642512073E-2"/>
                      <c:h val="6.3169985418484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68-4DE4-9BFD-8C0E7F53AB84}"/>
                </c:ext>
              </c:extLst>
            </c:dLbl>
            <c:dLbl>
              <c:idx val="1"/>
              <c:layout>
                <c:manualLayout>
                  <c:x val="-0.12741545893719808"/>
                  <c:y val="8.0177289184999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403381642512073E-2"/>
                      <c:h val="6.316998541848489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968-4DE4-9BFD-8C0E7F53AB84}"/>
                </c:ext>
              </c:extLst>
            </c:dLbl>
            <c:dLbl>
              <c:idx val="2"/>
              <c:layout>
                <c:manualLayout>
                  <c:x val="-8.2125603864734317E-2"/>
                  <c:y val="-8.7466133656363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68-4DE4-9BFD-8C0E7F53AB84}"/>
                </c:ext>
              </c:extLst>
            </c:dLbl>
            <c:dLbl>
              <c:idx val="3"/>
              <c:layout>
                <c:manualLayout>
                  <c:x val="-4.9516908212560412E-2"/>
                  <c:y val="-0.16035457837000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68-4DE4-9BFD-8C0E7F53AB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tIns="19050" rIns="38100" bIns="19050" anchor="ctr" anchorCtr="0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Аркуш1!$A$2:$A$5</c:f>
              <c:strCache>
                <c:ptCount val="4"/>
                <c:pt idx="0">
                  <c:v>Порушені принципи антикорупційної програми (абз. 2 п. 9 розділу IV Порядку)</c:v>
                </c:pt>
                <c:pt idx="1">
                  <c:v>Існує потреба у здійсненні додаткової оцінки корупційних ризиків, оскільки попередню оцінку проведено неповно або неправильно (абз. 5 п. 9 розділу IV Порядку)</c:v>
                </c:pt>
                <c:pt idx="2">
                  <c:v>Звіт за результатами оцінки корупційних ризиків не містить обов’язкових складових (абз. 4 п. 9 розділу IV Порядку)
</c:v>
                </c:pt>
                <c:pt idx="3">
                  <c:v>Відсутні одна або кілька обов’язкових складових антикорупційної програми (абз. 3 п. 9 розділу IV Порядку)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43</c:v>
                </c:pt>
                <c:pt idx="1">
                  <c:v>40</c:v>
                </c:pt>
                <c:pt idx="2">
                  <c:v>18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68-4DE4-9BFD-8C0E7F53AB8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Roboto" panose="020B060402020202020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058175472631139"/>
          <c:y val="1.6165066646777398E-2"/>
          <c:w val="0.48693607592529192"/>
          <c:h val="0.925477502051079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Roboto" panose="020B060402020202020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0.11133</cdr:x>
      <cdr:y>0.164</cdr:y>
    </cdr:from>
    <cdr:to>
      <cdr:x>1</cdr:x>
      <cdr:y>0.1745</cdr:y>
    </cdr:to>
    <cdr:sp macro="" textlink="">
      <cdr:nvSpPr>
        <cdr:cNvPr id="2" name="Rectangle 8">
          <a:extLst xmlns:a="http://schemas.openxmlformats.org/drawingml/2006/main">
            <a:ext uri="{FF2B5EF4-FFF2-40B4-BE49-F238E27FC236}">
              <a16:creationId xmlns:a16="http://schemas.microsoft.com/office/drawing/2014/main" id="{34022536-560C-439E-A7B9-7417B6989583}"/>
            </a:ext>
          </a:extLst>
        </cdr:cNvPr>
        <cdr:cNvSpPr/>
      </cdr:nvSpPr>
      <cdr:spPr>
        <a:xfrm xmlns:a="http://schemas.openxmlformats.org/drawingml/2006/main">
          <a:off x="1346848" y="1124745"/>
          <a:ext cx="10750495" cy="72007"/>
        </a:xfrm>
        <a:prstGeom xmlns:a="http://schemas.openxmlformats.org/drawingml/2006/main" prst="rect">
          <a:avLst/>
        </a:prstGeom>
        <a:solidFill xmlns:a="http://schemas.openxmlformats.org/drawingml/2006/main">
          <a:srgbClr val="17479E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A"/>
        </a:p>
      </cdr:txBody>
    </cdr:sp>
  </cdr:relSizeAnchor>
  <cdr:relSizeAnchor xmlns:cdr="http://schemas.openxmlformats.org/drawingml/2006/chartDrawing">
    <cdr:from>
      <cdr:x>0.1131</cdr:x>
      <cdr:y>0.02173</cdr:y>
    </cdr:from>
    <cdr:to>
      <cdr:x>0.92961</cdr:x>
      <cdr:y>0.16252</cdr:y>
    </cdr:to>
    <cdr:sp macro="" textlink="">
      <cdr:nvSpPr>
        <cdr:cNvPr id="4" name="Title 1">
          <a:extLst xmlns:a="http://schemas.openxmlformats.org/drawingml/2006/main">
            <a:ext uri="{FF2B5EF4-FFF2-40B4-BE49-F238E27FC236}">
              <a16:creationId xmlns:a16="http://schemas.microsoft.com/office/drawing/2014/main" id="{F18BB389-780D-304B-B86F-4382B5AB4CB1}"/>
            </a:ext>
          </a:extLst>
        </cdr:cNvPr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368152" y="149007"/>
          <a:ext cx="9877686" cy="9655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algn="l" defTabSz="914400" rtl="0" eaLnBrk="1" latinLnBrk="0" hangingPunct="1">
            <a:lnSpc>
              <a:spcPct val="90000"/>
            </a:lnSpc>
            <a:spcBef>
              <a:spcPct val="0"/>
            </a:spcBef>
            <a:buNone/>
            <a:defRPr sz="4400" b="1" i="0" kern="12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j-cs"/>
            </a:defRPr>
          </a:lvl1pPr>
        </a:lstStyle>
        <a:p xmlns:a="http://schemas.openxmlformats.org/drawingml/2006/main">
          <a:pPr algn="l"/>
          <a:r>
            <a:rPr lang="uk-UA" sz="3200" dirty="0"/>
            <a:t>ТОП 6 недоліків антикорупційних програм, </a:t>
          </a:r>
        </a:p>
        <a:p xmlns:a="http://schemas.openxmlformats.org/drawingml/2006/main">
          <a:pPr algn="l"/>
          <a:r>
            <a:rPr lang="uk-UA" sz="3200" dirty="0"/>
            <a:t>які призводять до їх непогодження</a:t>
          </a:r>
          <a:endParaRPr lang="en-UA" sz="3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0.86709</cdr:y>
    </cdr:from>
    <cdr:to>
      <cdr:x>0.32857</cdr:x>
      <cdr:y>0.9559</cdr:y>
    </cdr:to>
    <cdr:sp macro="" textlink="">
      <cdr:nvSpPr>
        <cdr:cNvPr id="2" name="TextBox 24">
          <a:extLst xmlns:a="http://schemas.openxmlformats.org/drawingml/2006/main">
            <a:ext uri="{FF2B5EF4-FFF2-40B4-BE49-F238E27FC236}">
              <a16:creationId xmlns:a16="http://schemas.microsoft.com/office/drawing/2014/main" id="{AA9A9853-DB6F-43FB-96C3-DC04C077B190}"/>
            </a:ext>
          </a:extLst>
        </cdr:cNvPr>
        <cdr:cNvSpPr txBox="1"/>
      </cdr:nvSpPr>
      <cdr:spPr>
        <a:xfrm xmlns:a="http://schemas.openxmlformats.org/drawingml/2006/main">
          <a:off x="-1271464" y="4807683"/>
          <a:ext cx="3312368" cy="49244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200" dirty="0">
              <a:latin typeface="Roboto" panose="020B0604020202020204" charset="0"/>
              <a:ea typeface="Roboto" panose="020B0604020202020204" charset="0"/>
            </a:rPr>
            <a:t>із </a:t>
          </a:r>
          <a:r>
            <a:rPr lang="uk-UA" sz="1400" b="1" dirty="0">
              <a:solidFill>
                <a:srgbClr val="FF9900"/>
              </a:solidFill>
              <a:latin typeface="Roboto" panose="020B0604020202020204" charset="0"/>
              <a:ea typeface="Roboto" panose="020B0604020202020204" charset="0"/>
            </a:rPr>
            <a:t>100%</a:t>
          </a:r>
          <a:r>
            <a:rPr lang="uk-UA" sz="1200" b="1" dirty="0">
              <a:latin typeface="Roboto" panose="020B0604020202020204" charset="0"/>
              <a:ea typeface="Roboto" panose="020B0604020202020204" charset="0"/>
            </a:rPr>
            <a:t> </a:t>
          </a:r>
          <a:r>
            <a:rPr lang="uk-UA" sz="1200" dirty="0">
              <a:latin typeface="Roboto" panose="020B0604020202020204" charset="0"/>
              <a:ea typeface="Roboto" panose="020B0604020202020204" charset="0"/>
            </a:rPr>
            <a:t>антикорупційних програм, </a:t>
          </a:r>
        </a:p>
        <a:p xmlns:a="http://schemas.openxmlformats.org/drawingml/2006/main">
          <a:r>
            <a:rPr lang="uk-UA" sz="1200" dirty="0">
              <a:latin typeface="Roboto" panose="020B0604020202020204" charset="0"/>
              <a:ea typeface="Roboto" panose="020B0604020202020204" charset="0"/>
            </a:rPr>
            <a:t>у погодженні яких відмовлено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0.03441</cdr:x>
      <cdr:y>0.89275</cdr:y>
    </cdr:from>
    <cdr:to>
      <cdr:x>0.30832</cdr:x>
      <cdr:y>0.98696</cdr:y>
    </cdr:to>
    <cdr:sp macro="" textlink="">
      <cdr:nvSpPr>
        <cdr:cNvPr id="2" name="TextBox 24">
          <a:extLst xmlns:a="http://schemas.openxmlformats.org/drawingml/2006/main">
            <a:ext uri="{FF2B5EF4-FFF2-40B4-BE49-F238E27FC236}">
              <a16:creationId xmlns:a16="http://schemas.microsoft.com/office/drawing/2014/main" id="{3A8E313A-0AF9-4A66-A3F6-3D9862ACA264}"/>
            </a:ext>
          </a:extLst>
        </cdr:cNvPr>
        <cdr:cNvSpPr txBox="1"/>
      </cdr:nvSpPr>
      <cdr:spPr>
        <a:xfrm xmlns:a="http://schemas.openxmlformats.org/drawingml/2006/main">
          <a:off x="361826" y="4795118"/>
          <a:ext cx="2880294" cy="50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200" dirty="0">
              <a:latin typeface="Roboto" panose="020B0604020202020204" charset="0"/>
              <a:ea typeface="Roboto" panose="020B0604020202020204" charset="0"/>
            </a:rPr>
            <a:t>із </a:t>
          </a:r>
          <a:r>
            <a:rPr lang="uk-UA" sz="1400" b="1" dirty="0">
              <a:solidFill>
                <a:srgbClr val="FF9900"/>
              </a:solidFill>
              <a:latin typeface="Roboto" panose="020B0604020202020204" charset="0"/>
              <a:ea typeface="Roboto" panose="020B0604020202020204" charset="0"/>
            </a:rPr>
            <a:t>46</a:t>
          </a:r>
          <a:r>
            <a:rPr lang="uk-UA" sz="1200" dirty="0">
              <a:latin typeface="Roboto" panose="020B0604020202020204" charset="0"/>
              <a:ea typeface="Roboto" panose="020B0604020202020204" charset="0"/>
            </a:rPr>
            <a:t> антикорупційних програм, </a:t>
          </a:r>
        </a:p>
        <a:p xmlns:a="http://schemas.openxmlformats.org/drawingml/2006/main">
          <a:r>
            <a:rPr lang="uk-UA" sz="1200" dirty="0">
              <a:latin typeface="Roboto" panose="020B0604020202020204" charset="0"/>
              <a:ea typeface="Roboto" panose="020B0604020202020204" charset="0"/>
            </a:rPr>
            <a:t>у погодженні яких відмовлено</a:t>
          </a:r>
        </a:p>
      </cdr:txBody>
    </cdr:sp>
  </cdr:relSizeAnchor>
  <cdr:relSizeAnchor xmlns:cdr="http://schemas.openxmlformats.org/drawingml/2006/chartDrawing">
    <cdr:from>
      <cdr:x>0.03184</cdr:x>
      <cdr:y>0.98334</cdr:y>
    </cdr:from>
    <cdr:to>
      <cdr:x>0.35368</cdr:x>
      <cdr:y>1</cdr:y>
    </cdr:to>
    <cdr:sp macro="" textlink="">
      <cdr:nvSpPr>
        <cdr:cNvPr id="3" name="Rectangle 8">
          <a:extLst xmlns:a="http://schemas.openxmlformats.org/drawingml/2006/main">
            <a:ext uri="{FF2B5EF4-FFF2-40B4-BE49-F238E27FC236}">
              <a16:creationId xmlns:a16="http://schemas.microsoft.com/office/drawing/2014/main" id="{B9BFAADE-3859-4113-AA87-D288E279FDCA}"/>
            </a:ext>
          </a:extLst>
        </cdr:cNvPr>
        <cdr:cNvSpPr/>
      </cdr:nvSpPr>
      <cdr:spPr>
        <a:xfrm xmlns:a="http://schemas.openxmlformats.org/drawingml/2006/main">
          <a:off x="334867" y="5281698"/>
          <a:ext cx="3384341" cy="89484"/>
        </a:xfrm>
        <a:prstGeom xmlns:a="http://schemas.openxmlformats.org/drawingml/2006/main" prst="rect">
          <a:avLst/>
        </a:prstGeom>
        <a:solidFill xmlns:a="http://schemas.openxmlformats.org/drawingml/2006/main">
          <a:srgbClr val="17479E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A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A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DDF09-642A-4860-8D2A-3E36F4F9ADB9}" type="datetimeFigureOut">
              <a:rPr lang="ru-RU" smtClean="0"/>
              <a:t>22.11.2021</a:t>
            </a:fld>
            <a:endParaRPr lang="ru-RU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2F22-34C2-4F3F-B343-B6B91AB21B7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98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2F22-34C2-4F3F-B343-B6B91AB21B7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31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2F22-34C2-4F3F-B343-B6B91AB21B7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8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BED1D-5C36-5744-A993-E264694B03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2" y="2132856"/>
            <a:ext cx="5784282" cy="2572643"/>
          </a:xfrm>
        </p:spPr>
        <p:txBody>
          <a:bodyPr anchor="b"/>
          <a:lstStyle>
            <a:lvl1pPr algn="l">
              <a:defRPr sz="60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CD35F-DA99-E340-A3C2-2CBDC4E94D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797574"/>
            <a:ext cx="4392615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A" dirty="0"/>
          </a:p>
        </p:txBody>
      </p:sp>
      <p:sp>
        <p:nvSpPr>
          <p:cNvPr id="9" name="Прямокутник 3">
            <a:extLst>
              <a:ext uri="{FF2B5EF4-FFF2-40B4-BE49-F238E27FC236}">
                <a16:creationId xmlns:a16="http://schemas.microsoft.com/office/drawing/2014/main" id="{4F893C29-9608-BC44-BCC8-8FD18E4EDFC2}"/>
              </a:ext>
            </a:extLst>
          </p:cNvPr>
          <p:cNvSpPr/>
          <p:nvPr userDrawn="1"/>
        </p:nvSpPr>
        <p:spPr>
          <a:xfrm>
            <a:off x="7032624" y="-26616"/>
            <a:ext cx="5184000" cy="6912000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D17F9A-E2E1-ED41-8F43-AB94DA91FE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5400" y="-59267"/>
            <a:ext cx="3564210" cy="198477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426F67F5-1735-504B-8BC0-93A0BAE3F3C9}"/>
              </a:ext>
            </a:extLst>
          </p:cNvPr>
          <p:cNvSpPr/>
          <p:nvPr userDrawn="1"/>
        </p:nvSpPr>
        <p:spPr>
          <a:xfrm>
            <a:off x="7896200" y="260648"/>
            <a:ext cx="270000" cy="5580000"/>
          </a:xfrm>
          <a:prstGeom prst="rect">
            <a:avLst/>
          </a:prstGeom>
          <a:solidFill>
            <a:srgbClr val="082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3C58AC-9AA3-D44A-A376-E05F9B3965F5}"/>
              </a:ext>
            </a:extLst>
          </p:cNvPr>
          <p:cNvSpPr/>
          <p:nvPr userDrawn="1"/>
        </p:nvSpPr>
        <p:spPr>
          <a:xfrm>
            <a:off x="9399362" y="3630966"/>
            <a:ext cx="270000" cy="2952000"/>
          </a:xfrm>
          <a:prstGeom prst="rect">
            <a:avLst/>
          </a:prstGeom>
          <a:solidFill>
            <a:srgbClr val="082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8766BE-768D-F84D-9CD8-D01E2F060640}"/>
              </a:ext>
            </a:extLst>
          </p:cNvPr>
          <p:cNvSpPr/>
          <p:nvPr userDrawn="1"/>
        </p:nvSpPr>
        <p:spPr>
          <a:xfrm>
            <a:off x="10150943" y="-26616"/>
            <a:ext cx="270000" cy="6912000"/>
          </a:xfrm>
          <a:prstGeom prst="rect">
            <a:avLst/>
          </a:prstGeom>
          <a:solidFill>
            <a:srgbClr val="082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C389F9-2772-2647-9A82-01AB33FC00EF}"/>
              </a:ext>
            </a:extLst>
          </p:cNvPr>
          <p:cNvGrpSpPr/>
          <p:nvPr userDrawn="1"/>
        </p:nvGrpSpPr>
        <p:grpSpPr>
          <a:xfrm>
            <a:off x="8647781" y="1017352"/>
            <a:ext cx="270000" cy="4823296"/>
            <a:chOff x="8634312" y="1017352"/>
            <a:chExt cx="270000" cy="482329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3C35E7D-3595-1E4C-88C1-FE792F5D244A}"/>
                </a:ext>
              </a:extLst>
            </p:cNvPr>
            <p:cNvSpPr/>
            <p:nvPr userDrawn="1"/>
          </p:nvSpPr>
          <p:spPr>
            <a:xfrm>
              <a:off x="8634312" y="4365104"/>
              <a:ext cx="270000" cy="1475544"/>
            </a:xfrm>
            <a:prstGeom prst="rect">
              <a:avLst/>
            </a:prstGeom>
            <a:solidFill>
              <a:srgbClr val="08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3F81211-F91E-6C49-8AFB-AAE19E78F4ED}"/>
                </a:ext>
              </a:extLst>
            </p:cNvPr>
            <p:cNvSpPr/>
            <p:nvPr userDrawn="1"/>
          </p:nvSpPr>
          <p:spPr>
            <a:xfrm>
              <a:off x="8634312" y="1017352"/>
              <a:ext cx="270000" cy="2613614"/>
            </a:xfrm>
            <a:prstGeom prst="rect">
              <a:avLst/>
            </a:prstGeom>
            <a:solidFill>
              <a:srgbClr val="08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0CB01B4-124F-F74E-B291-3B84AAE8E5C2}"/>
              </a:ext>
            </a:extLst>
          </p:cNvPr>
          <p:cNvGrpSpPr/>
          <p:nvPr userDrawn="1"/>
        </p:nvGrpSpPr>
        <p:grpSpPr>
          <a:xfrm>
            <a:off x="11654105" y="1017352"/>
            <a:ext cx="270000" cy="4823296"/>
            <a:chOff x="8634312" y="1017352"/>
            <a:chExt cx="270000" cy="4823296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0E9B5AD-426E-0042-99E8-1223835AC192}"/>
                </a:ext>
              </a:extLst>
            </p:cNvPr>
            <p:cNvSpPr/>
            <p:nvPr userDrawn="1"/>
          </p:nvSpPr>
          <p:spPr>
            <a:xfrm>
              <a:off x="8634312" y="4365104"/>
              <a:ext cx="270000" cy="1475544"/>
            </a:xfrm>
            <a:prstGeom prst="rect">
              <a:avLst/>
            </a:prstGeom>
            <a:solidFill>
              <a:srgbClr val="08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789DBF5-CAB3-0E42-855F-0B5CD4A2B193}"/>
                </a:ext>
              </a:extLst>
            </p:cNvPr>
            <p:cNvSpPr/>
            <p:nvPr userDrawn="1"/>
          </p:nvSpPr>
          <p:spPr>
            <a:xfrm>
              <a:off x="8634312" y="1017352"/>
              <a:ext cx="270000" cy="2613614"/>
            </a:xfrm>
            <a:prstGeom prst="rect">
              <a:avLst/>
            </a:prstGeom>
            <a:solidFill>
              <a:srgbClr val="0829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558546CE-4D1F-FB44-B75C-C4E4FEE8B5C8}"/>
              </a:ext>
            </a:extLst>
          </p:cNvPr>
          <p:cNvSpPr/>
          <p:nvPr userDrawn="1"/>
        </p:nvSpPr>
        <p:spPr>
          <a:xfrm>
            <a:off x="10902524" y="3630966"/>
            <a:ext cx="270000" cy="2952000"/>
          </a:xfrm>
          <a:prstGeom prst="rect">
            <a:avLst/>
          </a:prstGeom>
          <a:solidFill>
            <a:srgbClr val="0829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0383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pos="937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1391" userDrawn="1">
          <p15:clr>
            <a:srgbClr val="FBAE40"/>
          </p15:clr>
        </p15:guide>
        <p15:guide id="5" pos="1890" userDrawn="1">
          <p15:clr>
            <a:srgbClr val="FBAE40"/>
          </p15:clr>
        </p15:guide>
        <p15:guide id="6" pos="2343" userDrawn="1">
          <p15:clr>
            <a:srgbClr val="FBAE40"/>
          </p15:clr>
        </p15:guide>
        <p15:guide id="7" orient="horz" pos="346" userDrawn="1">
          <p15:clr>
            <a:srgbClr val="FBAE40"/>
          </p15:clr>
        </p15:guide>
        <p15:guide id="8" orient="horz" pos="1344" userDrawn="1">
          <p15:clr>
            <a:srgbClr val="FBAE40"/>
          </p15:clr>
        </p15:guide>
        <p15:guide id="9" pos="2797" userDrawn="1">
          <p15:clr>
            <a:srgbClr val="FBAE40"/>
          </p15:clr>
        </p15:guide>
        <p15:guide id="10" pos="3250" userDrawn="1">
          <p15:clr>
            <a:srgbClr val="FBAE40"/>
          </p15:clr>
        </p15:guide>
        <p15:guide id="11" pos="4112" userDrawn="1">
          <p15:clr>
            <a:srgbClr val="FBAE40"/>
          </p15:clr>
        </p15:guide>
        <p15:guide id="12" pos="4430" userDrawn="1">
          <p15:clr>
            <a:srgbClr val="FBAE40"/>
          </p15:clr>
        </p15:guide>
        <p15:guide id="13" pos="4656" userDrawn="1">
          <p15:clr>
            <a:srgbClr val="FBAE40"/>
          </p15:clr>
        </p15:guide>
        <p15:guide id="14" pos="4974" userDrawn="1">
          <p15:clr>
            <a:srgbClr val="FBAE40"/>
          </p15:clr>
        </p15:guide>
        <p15:guide id="15" pos="5564" userDrawn="1">
          <p15:clr>
            <a:srgbClr val="FBAE40"/>
          </p15:clr>
        </p15:guide>
        <p15:guide id="16" orient="horz" pos="1797" userDrawn="1">
          <p15:clr>
            <a:srgbClr val="FBAE40"/>
          </p15:clr>
        </p15:guide>
        <p15:guide id="17" orient="horz" pos="2251" userDrawn="1">
          <p15:clr>
            <a:srgbClr val="FBAE40"/>
          </p15:clr>
        </p15:guide>
        <p15:guide id="18" orient="horz" pos="2704" userDrawn="1">
          <p15:clr>
            <a:srgbClr val="FBAE40"/>
          </p15:clr>
        </p15:guide>
        <p15:guide id="19" orient="horz" pos="3158" userDrawn="1">
          <p15:clr>
            <a:srgbClr val="FBAE40"/>
          </p15:clr>
        </p15:guide>
        <p15:guide id="20" orient="horz" pos="3612" userDrawn="1">
          <p15:clr>
            <a:srgbClr val="FBAE40"/>
          </p15:clr>
        </p15:guide>
        <p15:guide id="21" orient="horz" pos="4065" userDrawn="1">
          <p15:clr>
            <a:srgbClr val="FBAE40"/>
          </p15:clr>
        </p15:guide>
        <p15:guide id="22" pos="6017" userDrawn="1">
          <p15:clr>
            <a:srgbClr val="FBAE40"/>
          </p15:clr>
        </p15:guide>
        <p15:guide id="23" pos="6471" userDrawn="1">
          <p15:clr>
            <a:srgbClr val="FBAE40"/>
          </p15:clr>
        </p15:guide>
        <p15:guide id="24" pos="6970" userDrawn="1">
          <p15:clr>
            <a:srgbClr val="FBAE40"/>
          </p15:clr>
        </p15:guide>
        <p15:guide id="25" pos="742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3">
            <a:extLst>
              <a:ext uri="{FF2B5EF4-FFF2-40B4-BE49-F238E27FC236}">
                <a16:creationId xmlns:a16="http://schemas.microsoft.com/office/drawing/2014/main" id="{AA3AAE45-F6E4-3843-8945-C51A4948126E}"/>
              </a:ext>
            </a:extLst>
          </p:cNvPr>
          <p:cNvSpPr/>
          <p:nvPr userDrawn="1"/>
        </p:nvSpPr>
        <p:spPr>
          <a:xfrm>
            <a:off x="-24680" y="-26616"/>
            <a:ext cx="862880" cy="6912000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80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6DA9BB-2279-414A-B9D6-32CFF730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992" y="116632"/>
            <a:ext cx="10515600" cy="965523"/>
          </a:xfrm>
        </p:spPr>
        <p:txBody>
          <a:bodyPr/>
          <a:lstStyle>
            <a:lvl1pPr>
              <a:defRPr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A16A7-37AA-F74F-A170-7C126BF7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992" y="1268760"/>
            <a:ext cx="10515600" cy="4908203"/>
          </a:xfrm>
        </p:spPr>
        <p:txBody>
          <a:bodyPr/>
          <a:lstStyle>
            <a:lvl1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 b="0" i="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895122-6A73-0146-B5B7-24EEE8318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809" t="29100" r="79814" b="22973"/>
          <a:stretch/>
        </p:blipFill>
        <p:spPr>
          <a:xfrm>
            <a:off x="118729" y="116632"/>
            <a:ext cx="576063" cy="8847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610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829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7194FE-16C6-B64D-A7BA-93DB19533397}"/>
              </a:ext>
            </a:extLst>
          </p:cNvPr>
          <p:cNvSpPr txBox="1"/>
          <p:nvPr userDrawn="1"/>
        </p:nvSpPr>
        <p:spPr>
          <a:xfrm>
            <a:off x="1883532" y="2601486"/>
            <a:ext cx="842493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БУДУЄМО ДОБРОЧЕСНУ ВЛАДУ ТА СПРАВЕДЛИВЕ СУСПІЛЬСТВО</a:t>
            </a:r>
            <a:endParaRPr lang="en-UA" sz="44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95E62-F1EA-3E49-9B36-9C30E73E1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79162" y="1287051"/>
            <a:ext cx="633676" cy="101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A3E659-1B63-9343-9B43-3967582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68A6F-F0B3-2E42-9B27-997760AC1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8504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5C393F7-C2E1-4B98-A01F-F54DCFB5B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1988840"/>
            <a:ext cx="6337350" cy="3292723"/>
          </a:xfrm>
        </p:spPr>
        <p:txBody>
          <a:bodyPr>
            <a:noAutofit/>
          </a:bodyPr>
          <a:lstStyle/>
          <a:p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br>
              <a:rPr lang="uk-UA" sz="4800" dirty="0"/>
            </a:br>
            <a:r>
              <a:rPr lang="uk-UA" sz="3600" dirty="0">
                <a:solidFill>
                  <a:srgbClr val="FF9900"/>
                </a:solidFill>
              </a:rPr>
              <a:t>Результати розгляду Національним агентством антикорупційних програм органів влади за 9 місяців 2021 року</a:t>
            </a:r>
            <a:br>
              <a:rPr lang="uk-UA" sz="3800" dirty="0">
                <a:solidFill>
                  <a:srgbClr val="FF9900"/>
                </a:solidFill>
              </a:rPr>
            </a:br>
            <a:endParaRPr lang="ru-RU" sz="3800" dirty="0">
              <a:solidFill>
                <a:srgbClr val="FF9900"/>
              </a:solidFill>
            </a:endParaRPr>
          </a:p>
        </p:txBody>
      </p:sp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8B33FAE2-C26B-48F4-AE7F-9DBE70031C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4797574"/>
            <a:ext cx="6121326" cy="1655762"/>
          </a:xfrm>
        </p:spPr>
        <p:txBody>
          <a:bodyPr>
            <a:normAutofit fontScale="92500" lnSpcReduction="20000"/>
          </a:bodyPr>
          <a:lstStyle/>
          <a:p>
            <a:pPr algn="r"/>
            <a:endParaRPr lang="uk-UA" sz="1400" dirty="0"/>
          </a:p>
          <a:p>
            <a:pPr algn="r"/>
            <a:endParaRPr lang="uk-UA" sz="1400" dirty="0"/>
          </a:p>
          <a:p>
            <a:pPr algn="r"/>
            <a:endParaRPr lang="uk-UA" sz="1400" dirty="0"/>
          </a:p>
          <a:p>
            <a:pPr algn="r"/>
            <a:endParaRPr lang="uk-UA" sz="1400" dirty="0"/>
          </a:p>
          <a:p>
            <a:pPr algn="r"/>
            <a:endParaRPr lang="uk-UA" sz="1400" dirty="0"/>
          </a:p>
          <a:p>
            <a:pPr algn="r"/>
            <a:r>
              <a:rPr lang="uk-UA" sz="1400" b="1" i="1" dirty="0"/>
              <a:t>01.10.2021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156565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>
            <a:extLst>
              <a:ext uri="{FF2B5EF4-FFF2-40B4-BE49-F238E27FC236}">
                <a16:creationId xmlns:a16="http://schemas.microsoft.com/office/drawing/2014/main" id="{34022536-560C-439E-A7B9-7417B6989583}"/>
              </a:ext>
            </a:extLst>
          </p:cNvPr>
          <p:cNvSpPr/>
          <p:nvPr/>
        </p:nvSpPr>
        <p:spPr>
          <a:xfrm>
            <a:off x="1847527" y="1026976"/>
            <a:ext cx="9347513" cy="94831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8BB389-780D-304B-B86F-4382B5AB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6" y="98207"/>
            <a:ext cx="9347512" cy="965523"/>
          </a:xfrm>
        </p:spPr>
        <p:txBody>
          <a:bodyPr>
            <a:normAutofit/>
          </a:bodyPr>
          <a:lstStyle/>
          <a:p>
            <a:r>
              <a:rPr lang="uk-UA" sz="4000" dirty="0"/>
              <a:t>АНТИКОРУПЦІЙНІ ПРОГРАМИ</a:t>
            </a:r>
            <a:endParaRPr lang="en-UA" sz="4000" dirty="0"/>
          </a:p>
        </p:txBody>
      </p:sp>
      <p:pic>
        <p:nvPicPr>
          <p:cNvPr id="7" name="Graphic 5">
            <a:extLst>
              <a:ext uri="{FF2B5EF4-FFF2-40B4-BE49-F238E27FC236}">
                <a16:creationId xmlns:a16="http://schemas.microsoft.com/office/drawing/2014/main" id="{AB6DB563-AD46-4E40-A7E2-2D169F5C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0449" y="2782634"/>
            <a:ext cx="855287" cy="8552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173D45-043F-476F-9F39-3C3CA6D990E4}"/>
              </a:ext>
            </a:extLst>
          </p:cNvPr>
          <p:cNvSpPr txBox="1"/>
          <p:nvPr/>
        </p:nvSpPr>
        <p:spPr>
          <a:xfrm>
            <a:off x="1056089" y="3960503"/>
            <a:ext cx="2432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</a:rPr>
              <a:t>НАЗК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0D36DF-BC7E-4324-8896-7BA771F1C799}"/>
              </a:ext>
            </a:extLst>
          </p:cNvPr>
          <p:cNvSpPr txBox="1"/>
          <p:nvPr/>
        </p:nvSpPr>
        <p:spPr>
          <a:xfrm>
            <a:off x="7176400" y="1248094"/>
            <a:ext cx="2305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F8A60D"/>
                </a:solidFill>
              </a:rPr>
              <a:t>86</a:t>
            </a:r>
            <a:endParaRPr lang="ru-RU" sz="6000" b="1" dirty="0">
              <a:solidFill>
                <a:srgbClr val="F8A60D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2A063EB-94A2-46BD-8C66-1617B803FC93}"/>
              </a:ext>
            </a:extLst>
          </p:cNvPr>
          <p:cNvSpPr txBox="1"/>
          <p:nvPr/>
        </p:nvSpPr>
        <p:spPr>
          <a:xfrm>
            <a:off x="8960939" y="3957436"/>
            <a:ext cx="10478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b="1" dirty="0">
                <a:solidFill>
                  <a:srgbClr val="F8A60D"/>
                </a:solidFill>
              </a:rPr>
              <a:t>46</a:t>
            </a:r>
            <a:endParaRPr lang="ru-RU" sz="5000" b="1" dirty="0">
              <a:solidFill>
                <a:srgbClr val="F8A60D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9FF2E8-8FC9-4D80-929A-2CE780EBADA8}"/>
              </a:ext>
            </a:extLst>
          </p:cNvPr>
          <p:cNvSpPr txBox="1"/>
          <p:nvPr/>
        </p:nvSpPr>
        <p:spPr>
          <a:xfrm>
            <a:off x="5462774" y="3957436"/>
            <a:ext cx="9364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b="1" dirty="0">
                <a:solidFill>
                  <a:srgbClr val="F8A60D"/>
                </a:solidFill>
              </a:rPr>
              <a:t>40</a:t>
            </a:r>
            <a:endParaRPr lang="ru-RU" sz="5000" b="1" dirty="0">
              <a:solidFill>
                <a:srgbClr val="F8A60D"/>
              </a:solidFill>
            </a:endParaRPr>
          </a:p>
        </p:txBody>
      </p:sp>
      <p:sp>
        <p:nvSpPr>
          <p:cNvPr id="34" name="Прямокутник 33">
            <a:extLst>
              <a:ext uri="{FF2B5EF4-FFF2-40B4-BE49-F238E27FC236}">
                <a16:creationId xmlns:a16="http://schemas.microsoft.com/office/drawing/2014/main" id="{74D81B06-7753-40F8-BE7B-4C4309481B33}"/>
              </a:ext>
            </a:extLst>
          </p:cNvPr>
          <p:cNvSpPr/>
          <p:nvPr/>
        </p:nvSpPr>
        <p:spPr>
          <a:xfrm>
            <a:off x="31740" y="1066940"/>
            <a:ext cx="759247" cy="583813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32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РЕЗУЛЬТАТИ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8AEAA5-6D20-4469-8219-CE1671AFC821}"/>
              </a:ext>
            </a:extLst>
          </p:cNvPr>
          <p:cNvSpPr txBox="1"/>
          <p:nvPr/>
        </p:nvSpPr>
        <p:spPr>
          <a:xfrm>
            <a:off x="3305528" y="1711659"/>
            <a:ext cx="1046569" cy="410905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Отримано</a:t>
            </a:r>
            <a:r>
              <a:rPr lang="uk-UA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uk-UA" sz="2000" b="1" dirty="0">
                <a:latin typeface="Roboto" panose="020B0604020202020204" charset="0"/>
                <a:ea typeface="Roboto" panose="020B0604020202020204" charset="0"/>
              </a:rPr>
              <a:t>на розгляд</a:t>
            </a: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276EBF2A-E043-44CE-B7C3-9EB24C132B8B}"/>
              </a:ext>
            </a:extLst>
          </p:cNvPr>
          <p:cNvSpPr/>
          <p:nvPr/>
        </p:nvSpPr>
        <p:spPr>
          <a:xfrm>
            <a:off x="4521408" y="5096071"/>
            <a:ext cx="2808314" cy="85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56" name="Rectangle 8">
            <a:extLst>
              <a:ext uri="{FF2B5EF4-FFF2-40B4-BE49-F238E27FC236}">
                <a16:creationId xmlns:a16="http://schemas.microsoft.com/office/drawing/2014/main" id="{DD649993-AE41-470D-97F4-EA8196926989}"/>
              </a:ext>
            </a:extLst>
          </p:cNvPr>
          <p:cNvSpPr/>
          <p:nvPr/>
        </p:nvSpPr>
        <p:spPr>
          <a:xfrm>
            <a:off x="4521408" y="4998377"/>
            <a:ext cx="2808313" cy="94831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82F3954E-6207-4559-B4B3-B199A3C23272}"/>
              </a:ext>
            </a:extLst>
          </p:cNvPr>
          <p:cNvSpPr/>
          <p:nvPr/>
        </p:nvSpPr>
        <p:spPr>
          <a:xfrm>
            <a:off x="4479099" y="5101796"/>
            <a:ext cx="2808313" cy="7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погоджено з пропозиціями</a:t>
            </a:r>
          </a:p>
        </p:txBody>
      </p:sp>
      <p:sp>
        <p:nvSpPr>
          <p:cNvPr id="59" name="Rectangle 3">
            <a:extLst>
              <a:ext uri="{FF2B5EF4-FFF2-40B4-BE49-F238E27FC236}">
                <a16:creationId xmlns:a16="http://schemas.microsoft.com/office/drawing/2014/main" id="{2B2E7B35-A9FE-4C81-8F49-40D0A59F4F02}"/>
              </a:ext>
            </a:extLst>
          </p:cNvPr>
          <p:cNvSpPr/>
          <p:nvPr/>
        </p:nvSpPr>
        <p:spPr>
          <a:xfrm>
            <a:off x="8079464" y="5096070"/>
            <a:ext cx="2808314" cy="85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0" name="Rectangle 8">
            <a:extLst>
              <a:ext uri="{FF2B5EF4-FFF2-40B4-BE49-F238E27FC236}">
                <a16:creationId xmlns:a16="http://schemas.microsoft.com/office/drawing/2014/main" id="{F71331BF-4A68-45B1-820D-F20D2768E790}"/>
              </a:ext>
            </a:extLst>
          </p:cNvPr>
          <p:cNvSpPr/>
          <p:nvPr/>
        </p:nvSpPr>
        <p:spPr>
          <a:xfrm>
            <a:off x="8079465" y="4990248"/>
            <a:ext cx="2808313" cy="94831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8" name="Прямокутник 17">
            <a:extLst>
              <a:ext uri="{FF2B5EF4-FFF2-40B4-BE49-F238E27FC236}">
                <a16:creationId xmlns:a16="http://schemas.microsoft.com/office/drawing/2014/main" id="{550D9269-69B9-4F4E-8EF5-E189307C868A}"/>
              </a:ext>
            </a:extLst>
          </p:cNvPr>
          <p:cNvSpPr/>
          <p:nvPr/>
        </p:nvSpPr>
        <p:spPr>
          <a:xfrm>
            <a:off x="8057428" y="5105463"/>
            <a:ext cx="2800895" cy="403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uk-UA" sz="20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не погоджено</a:t>
            </a:r>
            <a:endParaRPr lang="LID4096" sz="2000" dirty="0">
              <a:latin typeface="Roboto" panose="020B0604020202020204" charset="0"/>
              <a:ea typeface="Roboto" panose="020B0604020202020204" charset="0"/>
              <a:cs typeface="Helvetica" panose="020B0604020202020204" pitchFamily="34" charset="0"/>
            </a:endParaRP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408BB4D8-1D84-4FB1-AD04-CA4CF06AB57C}"/>
              </a:ext>
            </a:extLst>
          </p:cNvPr>
          <p:cNvSpPr/>
          <p:nvPr/>
        </p:nvSpPr>
        <p:spPr>
          <a:xfrm>
            <a:off x="5967673" y="2401594"/>
            <a:ext cx="3384376" cy="868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62" name="Rectangle 8">
            <a:extLst>
              <a:ext uri="{FF2B5EF4-FFF2-40B4-BE49-F238E27FC236}">
                <a16:creationId xmlns:a16="http://schemas.microsoft.com/office/drawing/2014/main" id="{B9BFAADE-3859-4113-AA87-D288E279FDCA}"/>
              </a:ext>
            </a:extLst>
          </p:cNvPr>
          <p:cNvSpPr/>
          <p:nvPr/>
        </p:nvSpPr>
        <p:spPr>
          <a:xfrm>
            <a:off x="5967673" y="2323820"/>
            <a:ext cx="3384376" cy="87093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C9C68040-6A17-4522-9FB0-F2349E3266D7}"/>
              </a:ext>
            </a:extLst>
          </p:cNvPr>
          <p:cNvSpPr/>
          <p:nvPr/>
        </p:nvSpPr>
        <p:spPr>
          <a:xfrm>
            <a:off x="5930977" y="2446908"/>
            <a:ext cx="3550555" cy="7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антикорупційних програм,</a:t>
            </a: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з них:</a:t>
            </a:r>
          </a:p>
        </p:txBody>
      </p:sp>
      <p:pic>
        <p:nvPicPr>
          <p:cNvPr id="64" name="Графіка 63" descr="Назад (справа наліво)">
            <a:extLst>
              <a:ext uri="{FF2B5EF4-FFF2-40B4-BE49-F238E27FC236}">
                <a16:creationId xmlns:a16="http://schemas.microsoft.com/office/drawing/2014/main" id="{514900F5-D7AE-49AD-9C70-62A521B52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6908" y="2355584"/>
            <a:ext cx="1136534" cy="914400"/>
          </a:xfrm>
          <a:prstGeom prst="rect">
            <a:avLst/>
          </a:prstGeom>
        </p:spPr>
      </p:pic>
      <p:sp>
        <p:nvSpPr>
          <p:cNvPr id="26" name="Rectangle 8">
            <a:extLst>
              <a:ext uri="{FF2B5EF4-FFF2-40B4-BE49-F238E27FC236}">
                <a16:creationId xmlns:a16="http://schemas.microsoft.com/office/drawing/2014/main" id="{B433B0CD-F844-464A-BD6E-98D651557C1B}"/>
              </a:ext>
            </a:extLst>
          </p:cNvPr>
          <p:cNvSpPr/>
          <p:nvPr/>
        </p:nvSpPr>
        <p:spPr>
          <a:xfrm rot="5400000">
            <a:off x="2120837" y="3797048"/>
            <a:ext cx="3538663" cy="457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4837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B389-780D-304B-B86F-4382B5AB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011" y="54426"/>
            <a:ext cx="10127709" cy="965523"/>
          </a:xfrm>
        </p:spPr>
        <p:txBody>
          <a:bodyPr>
            <a:normAutofit fontScale="90000"/>
          </a:bodyPr>
          <a:lstStyle/>
          <a:p>
            <a:r>
              <a:rPr lang="uk-UA" sz="3200" dirty="0"/>
              <a:t>Позитивні тенденції погоджених антикорупційних програм органів влади</a:t>
            </a:r>
            <a:endParaRPr lang="en-UA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345B7B-D4E6-CB4A-B944-F0129D8BACD2}"/>
              </a:ext>
            </a:extLst>
          </p:cNvPr>
          <p:cNvGrpSpPr/>
          <p:nvPr/>
        </p:nvGrpSpPr>
        <p:grpSpPr>
          <a:xfrm>
            <a:off x="2639616" y="1051887"/>
            <a:ext cx="8352928" cy="2678817"/>
            <a:chOff x="2899410" y="1412776"/>
            <a:chExt cx="7309957" cy="267881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786F068-1293-5442-AD65-7FB0B372D8BD}"/>
                </a:ext>
              </a:extLst>
            </p:cNvPr>
            <p:cNvSpPr txBox="1"/>
            <p:nvPr/>
          </p:nvSpPr>
          <p:spPr>
            <a:xfrm>
              <a:off x="2899410" y="1412776"/>
              <a:ext cx="62107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>
                  <a:solidFill>
                    <a:srgbClr val="FF99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Якісний методологічний підхід</a:t>
              </a:r>
              <a:endParaRPr lang="en-US" sz="20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97026B6-B3D8-FD44-90E7-591E7C548494}"/>
                </a:ext>
              </a:extLst>
            </p:cNvPr>
            <p:cNvSpPr/>
            <p:nvPr/>
          </p:nvSpPr>
          <p:spPr>
            <a:xfrm>
              <a:off x="2899410" y="1844824"/>
              <a:ext cx="7309957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якісно та всебічно досліджено середовище органу влади з використанням різних джерел інформації, передбачених Методологією;</a:t>
              </a:r>
            </a:p>
            <a:p>
              <a:pPr algn="just"/>
              <a:endParaRPr lang="uk-UA" sz="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врахування позицій широкого кола зовнішніх заінтересованих сторін, введення представників громадськості та експертів до складу комісій з оцінки корупційних ризиків;</a:t>
              </a:r>
            </a:p>
            <a:p>
              <a:pPr algn="just"/>
              <a:endParaRPr lang="uk-UA" sz="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участь територіальних органів ЦОВВ у проведенні оцінки шляхом надання пропозицій до переліку ідентифікованих корупційних ризиків;</a:t>
              </a:r>
            </a:p>
            <a:p>
              <a:pPr algn="just"/>
              <a:endParaRPr lang="uk-UA" sz="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фокусування не лише на загальних, а й на спеціальних функціях органу влади.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B2F23E1-AA35-F44E-A297-D040515C8AA3}"/>
              </a:ext>
            </a:extLst>
          </p:cNvPr>
          <p:cNvGrpSpPr/>
          <p:nvPr/>
        </p:nvGrpSpPr>
        <p:grpSpPr>
          <a:xfrm>
            <a:off x="2639612" y="3783210"/>
            <a:ext cx="8784979" cy="2728469"/>
            <a:chOff x="2899410" y="1412776"/>
            <a:chExt cx="7688060" cy="244722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BCCC46-6107-B144-AA96-50488791382A}"/>
                </a:ext>
              </a:extLst>
            </p:cNvPr>
            <p:cNvSpPr txBox="1"/>
            <p:nvPr/>
          </p:nvSpPr>
          <p:spPr>
            <a:xfrm>
              <a:off x="2899410" y="1412776"/>
              <a:ext cx="7550776" cy="358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b="1" dirty="0">
                  <a:solidFill>
                    <a:srgbClr val="FF99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Якісна оцінка корупційних ризиків та розробка заходів з їх усунення</a:t>
              </a:r>
              <a:endParaRPr lang="en-US" sz="2000" b="1" dirty="0">
                <a:solidFill>
                  <a:srgbClr val="FF9900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372CDC3-31DF-8C4B-A79E-CAB9E9E8D3CB}"/>
                </a:ext>
              </a:extLst>
            </p:cNvPr>
            <p:cNvSpPr/>
            <p:nvPr/>
          </p:nvSpPr>
          <p:spPr>
            <a:xfrm>
              <a:off x="2899410" y="1844824"/>
              <a:ext cx="7688060" cy="2015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якісний та повний опис корупційного ризику з деталізацією обставин, за яких він може реалізуватися;</a:t>
              </a:r>
            </a:p>
            <a:p>
              <a:pPr algn="just"/>
              <a:endParaRPr lang="uk-UA" sz="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фокусування на об'єктивних причинах виникнення корупційних ризиків (наприклад, недосконалість існуючих процедур та механізмів), а не на суб'єктивних (наприклад, </a:t>
              </a:r>
              <a:r>
                <a:rPr lang="uk-UA" sz="1600" dirty="0" err="1">
                  <a:latin typeface="Roboto" panose="02000000000000000000" pitchFamily="2" charset="0"/>
                  <a:ea typeface="Roboto" panose="02000000000000000000" pitchFamily="2" charset="0"/>
                </a:rPr>
                <a:t>недоброчесність</a:t>
              </a: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);</a:t>
              </a:r>
            </a:p>
            <a:p>
              <a:pPr algn="just"/>
              <a:endParaRPr lang="uk-UA" sz="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розробка чітких та комплексних заходів з усунення корупційних ризиків;</a:t>
              </a:r>
            </a:p>
            <a:p>
              <a:pPr algn="just"/>
              <a:endParaRPr lang="uk-UA" sz="4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uk-UA" sz="1600" dirty="0">
                  <a:latin typeface="Roboto" panose="02000000000000000000" pitchFamily="2" charset="0"/>
                  <a:ea typeface="Roboto" panose="02000000000000000000" pitchFamily="2" charset="0"/>
                </a:rPr>
                <a:t>визначення вимірювальних індикаторів з усунення корупційних ризиків, пов'язаних логічними зв'язками із запланованими заходами.</a:t>
              </a:r>
            </a:p>
          </p:txBody>
        </p:sp>
      </p:grpSp>
      <p:pic>
        <p:nvPicPr>
          <p:cNvPr id="14" name="Graphic 13">
            <a:extLst>
              <a:ext uri="{FF2B5EF4-FFF2-40B4-BE49-F238E27FC236}">
                <a16:creationId xmlns:a16="http://schemas.microsoft.com/office/drawing/2014/main" id="{EF4CCA46-225B-C54B-9AB0-27FFCC564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542" y="1214040"/>
            <a:ext cx="965524" cy="965524"/>
          </a:xfrm>
          <a:prstGeom prst="rect">
            <a:avLst/>
          </a:prstGeom>
        </p:spPr>
      </p:pic>
      <p:pic>
        <p:nvPicPr>
          <p:cNvPr id="16" name="Graphic 7">
            <a:extLst>
              <a:ext uri="{FF2B5EF4-FFF2-40B4-BE49-F238E27FC236}">
                <a16:creationId xmlns:a16="http://schemas.microsoft.com/office/drawing/2014/main" id="{28869DE7-77BE-4EF6-9B7F-AB0162D9E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6883" y="2675503"/>
            <a:ext cx="1080000" cy="1080000"/>
          </a:xfrm>
          <a:prstGeom prst="rect">
            <a:avLst/>
          </a:prstGeom>
        </p:spPr>
      </p:pic>
      <p:pic>
        <p:nvPicPr>
          <p:cNvPr id="17" name="Graphic 49">
            <a:extLst>
              <a:ext uri="{FF2B5EF4-FFF2-40B4-BE49-F238E27FC236}">
                <a16:creationId xmlns:a16="http://schemas.microsoft.com/office/drawing/2014/main" id="{112A148B-62E2-4C37-ACBD-0A5AF771BA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96883" y="4678437"/>
            <a:ext cx="1080000" cy="1080000"/>
          </a:xfrm>
          <a:prstGeom prst="rect">
            <a:avLst/>
          </a:prstGeom>
        </p:spPr>
      </p:pic>
      <p:sp>
        <p:nvSpPr>
          <p:cNvPr id="15" name="Rectangle 8">
            <a:extLst>
              <a:ext uri="{FF2B5EF4-FFF2-40B4-BE49-F238E27FC236}">
                <a16:creationId xmlns:a16="http://schemas.microsoft.com/office/drawing/2014/main" id="{590FFC04-714F-458A-A6D4-A92B3995F729}"/>
              </a:ext>
            </a:extLst>
          </p:cNvPr>
          <p:cNvSpPr/>
          <p:nvPr/>
        </p:nvSpPr>
        <p:spPr>
          <a:xfrm>
            <a:off x="1127448" y="942069"/>
            <a:ext cx="10750495" cy="72007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A"/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40BCC0E-157E-43A9-94E4-00EB1687F196}"/>
              </a:ext>
            </a:extLst>
          </p:cNvPr>
          <p:cNvSpPr/>
          <p:nvPr/>
        </p:nvSpPr>
        <p:spPr>
          <a:xfrm>
            <a:off x="31740" y="1066940"/>
            <a:ext cx="759247" cy="583813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32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РЕЗУЛЬТАТИ</a:t>
            </a:r>
          </a:p>
        </p:txBody>
      </p:sp>
    </p:spTree>
    <p:extLst>
      <p:ext uri="{BB962C8B-B14F-4D97-AF65-F5344CB8AC3E}">
        <p14:creationId xmlns:p14="http://schemas.microsoft.com/office/powerpoint/2010/main" val="422775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8392DB98-9BC2-428F-B8A9-3C2AFE77D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62064"/>
              </p:ext>
            </p:extLst>
          </p:nvPr>
        </p:nvGraphicFramePr>
        <p:xfrm>
          <a:off x="-96688" y="0"/>
          <a:ext cx="1209734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C2F25B2-6BDD-411C-9A4F-BC905DD59D94}"/>
              </a:ext>
            </a:extLst>
          </p:cNvPr>
          <p:cNvSpPr/>
          <p:nvPr/>
        </p:nvSpPr>
        <p:spPr>
          <a:xfrm>
            <a:off x="31740" y="1066940"/>
            <a:ext cx="759247" cy="583813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32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РЕЗУЛЬТАТИ</a:t>
            </a: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BB342ECB-E613-4136-9AE8-5710D8A88E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763122"/>
              </p:ext>
            </p:extLst>
          </p:nvPr>
        </p:nvGraphicFramePr>
        <p:xfrm>
          <a:off x="1271464" y="1196752"/>
          <a:ext cx="1008112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8">
            <a:extLst>
              <a:ext uri="{FF2B5EF4-FFF2-40B4-BE49-F238E27FC236}">
                <a16:creationId xmlns:a16="http://schemas.microsoft.com/office/drawing/2014/main" id="{C10B83F5-39F2-4D06-8992-8049CFDAF158}"/>
              </a:ext>
            </a:extLst>
          </p:cNvPr>
          <p:cNvSpPr/>
          <p:nvPr/>
        </p:nvSpPr>
        <p:spPr>
          <a:xfrm>
            <a:off x="1271464" y="6453336"/>
            <a:ext cx="3384341" cy="87085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75025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BB389-780D-304B-B86F-4382B5AB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116632"/>
            <a:ext cx="10297144" cy="965523"/>
          </a:xfrm>
        </p:spPr>
        <p:txBody>
          <a:bodyPr>
            <a:noAutofit/>
          </a:bodyPr>
          <a:lstStyle/>
          <a:p>
            <a:r>
              <a:rPr lang="uk-UA" sz="3200" dirty="0"/>
              <a:t>Кількість антикорупційних програм, які не погоджені із підстав, визначених законодавством</a:t>
            </a:r>
            <a:endParaRPr lang="en-UA" sz="3200" dirty="0"/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78101B53-DE73-4070-BB00-EF9EA5F24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2629420"/>
              </p:ext>
            </p:extLst>
          </p:nvPr>
        </p:nvGraphicFramePr>
        <p:xfrm>
          <a:off x="909638" y="1226170"/>
          <a:ext cx="10515600" cy="537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8">
            <a:extLst>
              <a:ext uri="{FF2B5EF4-FFF2-40B4-BE49-F238E27FC236}">
                <a16:creationId xmlns:a16="http://schemas.microsoft.com/office/drawing/2014/main" id="{CA8C2EA2-0065-4717-975D-6768801D0B27}"/>
              </a:ext>
            </a:extLst>
          </p:cNvPr>
          <p:cNvSpPr/>
          <p:nvPr/>
        </p:nvSpPr>
        <p:spPr>
          <a:xfrm>
            <a:off x="1271464" y="1082155"/>
            <a:ext cx="10750495" cy="72007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A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4D1A5BC9-29C9-4615-89E5-2170F38C997A}"/>
              </a:ext>
            </a:extLst>
          </p:cNvPr>
          <p:cNvSpPr/>
          <p:nvPr/>
        </p:nvSpPr>
        <p:spPr>
          <a:xfrm>
            <a:off x="31740" y="1066940"/>
            <a:ext cx="759247" cy="583813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32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РЕЗУЛЬТАТИ</a:t>
            </a:r>
          </a:p>
        </p:txBody>
      </p:sp>
    </p:spTree>
    <p:extLst>
      <p:ext uri="{BB962C8B-B14F-4D97-AF65-F5344CB8AC3E}">
        <p14:creationId xmlns:p14="http://schemas.microsoft.com/office/powerpoint/2010/main" val="2504983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>
            <a:extLst>
              <a:ext uri="{FF2B5EF4-FFF2-40B4-BE49-F238E27FC236}">
                <a16:creationId xmlns:a16="http://schemas.microsoft.com/office/drawing/2014/main" id="{0ED69DF0-CC90-426F-BB07-D14D22952717}"/>
              </a:ext>
            </a:extLst>
          </p:cNvPr>
          <p:cNvSpPr/>
          <p:nvPr/>
        </p:nvSpPr>
        <p:spPr>
          <a:xfrm>
            <a:off x="2260315" y="5051254"/>
            <a:ext cx="9736835" cy="1487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30" name="Rectangle 8">
            <a:extLst>
              <a:ext uri="{FF2B5EF4-FFF2-40B4-BE49-F238E27FC236}">
                <a16:creationId xmlns:a16="http://schemas.microsoft.com/office/drawing/2014/main" id="{4EBD36F8-0817-4C09-8AC7-22C8BE7D2414}"/>
              </a:ext>
            </a:extLst>
          </p:cNvPr>
          <p:cNvSpPr/>
          <p:nvPr/>
        </p:nvSpPr>
        <p:spPr>
          <a:xfrm>
            <a:off x="2264357" y="5011687"/>
            <a:ext cx="9740748" cy="10520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8BD408BA-A619-4BC5-8E47-D93F14233BDC}"/>
              </a:ext>
            </a:extLst>
          </p:cNvPr>
          <p:cNvSpPr/>
          <p:nvPr/>
        </p:nvSpPr>
        <p:spPr>
          <a:xfrm>
            <a:off x="2258995" y="3160248"/>
            <a:ext cx="9736835" cy="16245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3469D66A-8D9F-495C-8A38-F73EDD4ADC0D}"/>
              </a:ext>
            </a:extLst>
          </p:cNvPr>
          <p:cNvSpPr/>
          <p:nvPr/>
        </p:nvSpPr>
        <p:spPr>
          <a:xfrm>
            <a:off x="2254523" y="1231836"/>
            <a:ext cx="9736835" cy="16071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5" name="Rectangle 8">
            <a:extLst>
              <a:ext uri="{FF2B5EF4-FFF2-40B4-BE49-F238E27FC236}">
                <a16:creationId xmlns:a16="http://schemas.microsoft.com/office/drawing/2014/main" id="{DE0FE1EF-9C35-41D1-A790-820B61660DAF}"/>
              </a:ext>
            </a:extLst>
          </p:cNvPr>
          <p:cNvSpPr/>
          <p:nvPr/>
        </p:nvSpPr>
        <p:spPr>
          <a:xfrm>
            <a:off x="2264374" y="1100302"/>
            <a:ext cx="9736835" cy="118436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DF4085DA-3D13-4C96-BD5E-A42B81519457}"/>
              </a:ext>
            </a:extLst>
          </p:cNvPr>
          <p:cNvSpPr/>
          <p:nvPr/>
        </p:nvSpPr>
        <p:spPr>
          <a:xfrm>
            <a:off x="2260316" y="278517"/>
            <a:ext cx="9736835" cy="602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272504" dist="38100" dir="5400000" sx="101000" sy="101000" algn="t" rotWithShape="0">
              <a:prstClr val="black">
                <a:alpha val="301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10" name="Graphic 87">
            <a:extLst>
              <a:ext uri="{FF2B5EF4-FFF2-40B4-BE49-F238E27FC236}">
                <a16:creationId xmlns:a16="http://schemas.microsoft.com/office/drawing/2014/main" id="{0470E4BD-DE64-407D-9659-0127E981C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5676" y="323961"/>
            <a:ext cx="907875" cy="907875"/>
          </a:xfrm>
          <a:prstGeom prst="rect">
            <a:avLst/>
          </a:prstGeom>
        </p:spPr>
      </p:pic>
      <p:pic>
        <p:nvPicPr>
          <p:cNvPr id="11" name="Graphic 57">
            <a:extLst>
              <a:ext uri="{FF2B5EF4-FFF2-40B4-BE49-F238E27FC236}">
                <a16:creationId xmlns:a16="http://schemas.microsoft.com/office/drawing/2014/main" id="{8CD52D09-E94A-4BAD-B54F-28EA7BC4A3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133" y="1864030"/>
            <a:ext cx="907875" cy="907875"/>
          </a:xfrm>
          <a:prstGeom prst="rect">
            <a:avLst/>
          </a:prstGeom>
        </p:spPr>
      </p:pic>
      <p:pic>
        <p:nvPicPr>
          <p:cNvPr id="12" name="Graphic 53">
            <a:extLst>
              <a:ext uri="{FF2B5EF4-FFF2-40B4-BE49-F238E27FC236}">
                <a16:creationId xmlns:a16="http://schemas.microsoft.com/office/drawing/2014/main" id="{E801F513-63B4-48E4-BC3B-5C5984BAC7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1714" y="5396158"/>
            <a:ext cx="907875" cy="907875"/>
          </a:xfrm>
          <a:prstGeom prst="rect">
            <a:avLst/>
          </a:prstGeom>
        </p:spPr>
      </p:pic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1D0014AE-B10B-48AD-B2A6-0FF7D2548629}"/>
              </a:ext>
            </a:extLst>
          </p:cNvPr>
          <p:cNvSpPr/>
          <p:nvPr/>
        </p:nvSpPr>
        <p:spPr>
          <a:xfrm>
            <a:off x="2261590" y="1282419"/>
            <a:ext cx="9722702" cy="161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Запроваджено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моніторинг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стану погодження антикорупційних програм, доступ за посиланням: </a:t>
            </a:r>
            <a:r>
              <a:rPr lang="en-US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https://cutt.ly/RFzdEt</a:t>
            </a:r>
            <a:endParaRPr lang="uk-UA" sz="1500" dirty="0">
              <a:latin typeface="Roboto" panose="020B0604020202020204" charset="0"/>
              <a:ea typeface="Roboto" panose="020B0604020202020204" charset="0"/>
              <a:cs typeface="Helvetica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Створено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онлайн-форму</a:t>
            </a:r>
            <a:r>
              <a:rPr lang="uk-UA" sz="16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подання пропозицій громадськістю до антикорупційних програм, що надійшли на погодження до Національного агентства</a:t>
            </a:r>
          </a:p>
          <a:p>
            <a:pPr marL="285750" indent="-285750" algn="just">
              <a:lnSpc>
                <a:spcPct val="107000"/>
              </a:lnSpc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Зібрано та розміщено 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на сайті НАЗК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55 наказів 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органів влади щодо внесення змін до чинних антикорупційних програм </a:t>
            </a:r>
          </a:p>
        </p:txBody>
      </p:sp>
      <p:sp>
        <p:nvSpPr>
          <p:cNvPr id="17" name="Прямокутник 16">
            <a:extLst>
              <a:ext uri="{FF2B5EF4-FFF2-40B4-BE49-F238E27FC236}">
                <a16:creationId xmlns:a16="http://schemas.microsoft.com/office/drawing/2014/main" id="{F54B152C-08EA-4E7B-93C6-66D7F12F46D1}"/>
              </a:ext>
            </a:extLst>
          </p:cNvPr>
          <p:cNvSpPr/>
          <p:nvPr/>
        </p:nvSpPr>
        <p:spPr>
          <a:xfrm>
            <a:off x="2243516" y="5157083"/>
            <a:ext cx="9752314" cy="118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Розроблено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методичні матеріали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: </a:t>
            </a:r>
          </a:p>
          <a:p>
            <a:pPr>
              <a:lnSpc>
                <a:spcPct val="107000"/>
              </a:lnSpc>
              <a:buClr>
                <a:srgbClr val="17479E"/>
              </a:buClr>
            </a:pP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     щодо строків виконання антикорупційних заходів 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</a:rPr>
              <a:t>(</a:t>
            </a:r>
            <a:r>
              <a:rPr lang="en-US" sz="1500" dirty="0">
                <a:latin typeface="Roboto" panose="020B0604020202020204" charset="0"/>
                <a:ea typeface="Roboto" panose="020B0604020202020204" charset="0"/>
              </a:rPr>
              <a:t>https://wiki.nazk.gov.ua/?sl=3497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</a:rPr>
              <a:t>)</a:t>
            </a:r>
          </a:p>
          <a:p>
            <a:pPr>
              <a:lnSpc>
                <a:spcPct val="107000"/>
              </a:lnSpc>
              <a:buClr>
                <a:srgbClr val="17479E"/>
              </a:buClr>
            </a:pPr>
            <a:endParaRPr lang="uk-UA" sz="300" dirty="0">
              <a:latin typeface="Roboto" panose="020B0604020202020204" charset="0"/>
              <a:ea typeface="Roboto" panose="020B0604020202020204" charset="0"/>
              <a:cs typeface="Helvetica" panose="020B0604020202020204" pitchFamily="34" charset="0"/>
            </a:endParaRPr>
          </a:p>
          <a:p>
            <a:pPr>
              <a:lnSpc>
                <a:spcPct val="107000"/>
              </a:lnSpc>
              <a:buClr>
                <a:srgbClr val="17479E"/>
              </a:buClr>
            </a:pP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     щодо п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</a:rPr>
              <a:t>одання антикорупційних програм на погодження до НАЗК (</a:t>
            </a:r>
            <a:r>
              <a:rPr lang="en-US" sz="1500" dirty="0">
                <a:latin typeface="Roboto" panose="020B0604020202020204" charset="0"/>
                <a:ea typeface="Roboto" panose="020B0604020202020204" charset="0"/>
              </a:rPr>
              <a:t>https://wiki.nazk.gov.ua/?sl=3457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</a:rPr>
              <a:t>)</a:t>
            </a:r>
          </a:p>
          <a:p>
            <a:pPr>
              <a:lnSpc>
                <a:spcPct val="107000"/>
              </a:lnSpc>
              <a:buClr>
                <a:srgbClr val="17479E"/>
              </a:buClr>
            </a:pPr>
            <a:endParaRPr lang="uk-UA" sz="300" dirty="0">
              <a:latin typeface="Roboto" panose="020B0604020202020204" charset="0"/>
              <a:ea typeface="Roboto" panose="020B0604020202020204" charset="0"/>
            </a:endParaRPr>
          </a:p>
          <a:p>
            <a:pPr>
              <a:lnSpc>
                <a:spcPct val="107000"/>
              </a:lnSpc>
              <a:buClr>
                <a:srgbClr val="17479E"/>
              </a:buClr>
            </a:pPr>
            <a:r>
              <a:rPr lang="uk-UA" sz="1500" dirty="0">
                <a:latin typeface="Roboto" panose="020B0604020202020204" charset="0"/>
                <a:ea typeface="Roboto" panose="020B0604020202020204" charset="0"/>
              </a:rPr>
              <a:t>      щодо типових помилок при розробці антикорупційних програм (</a:t>
            </a:r>
            <a:r>
              <a:rPr lang="en-US" sz="1500" dirty="0">
                <a:latin typeface="Roboto" panose="020B0604020202020204" charset="0"/>
                <a:ea typeface="Roboto" panose="020B0604020202020204" charset="0"/>
              </a:rPr>
              <a:t>https://wiki.nazk.gov.ua/?sl=1823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</a:rPr>
              <a:t>)</a:t>
            </a:r>
            <a:endParaRPr lang="uk-UA" sz="1500" dirty="0">
              <a:effectLst/>
              <a:latin typeface="Roboto" panose="020B0604020202020204" charset="0"/>
              <a:ea typeface="Roboto" panose="020B0604020202020204" charset="0"/>
              <a:cs typeface="Helvetica" panose="020B0604020202020204" pitchFamily="34" charset="0"/>
            </a:endParaRPr>
          </a:p>
        </p:txBody>
      </p:sp>
      <p:pic>
        <p:nvPicPr>
          <p:cNvPr id="19" name="Graphic 99">
            <a:extLst>
              <a:ext uri="{FF2B5EF4-FFF2-40B4-BE49-F238E27FC236}">
                <a16:creationId xmlns:a16="http://schemas.microsoft.com/office/drawing/2014/main" id="{58574D71-11D6-485E-B2F4-3EB784FF8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8134" y="3676703"/>
            <a:ext cx="907875" cy="907875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935F9AB5-7822-4A63-8831-DDB8C46E1A9E}"/>
              </a:ext>
            </a:extLst>
          </p:cNvPr>
          <p:cNvSpPr/>
          <p:nvPr/>
        </p:nvSpPr>
        <p:spPr>
          <a:xfrm>
            <a:off x="2260316" y="164923"/>
            <a:ext cx="9744789" cy="118664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0391C3E-78FD-47B6-B026-9CC7600A9593}"/>
              </a:ext>
            </a:extLst>
          </p:cNvPr>
          <p:cNvSpPr/>
          <p:nvPr/>
        </p:nvSpPr>
        <p:spPr>
          <a:xfrm>
            <a:off x="2260317" y="3056647"/>
            <a:ext cx="9723976" cy="115819"/>
          </a:xfrm>
          <a:prstGeom prst="rect">
            <a:avLst/>
          </a:prstGeom>
          <a:solidFill>
            <a:srgbClr val="17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178DB19-9B2E-4217-8FC3-5B3570C1666C}"/>
              </a:ext>
            </a:extLst>
          </p:cNvPr>
          <p:cNvSpPr/>
          <p:nvPr/>
        </p:nvSpPr>
        <p:spPr>
          <a:xfrm>
            <a:off x="2264357" y="311468"/>
            <a:ext cx="971716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Складено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перелік суб'єктів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, які зобов'язані приймати антикорупційні програми, розміщений</a:t>
            </a:r>
          </a:p>
          <a:p>
            <a:pPr algn="just">
              <a:buClr>
                <a:srgbClr val="17479E"/>
              </a:buClr>
            </a:pP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     за посиланням: </a:t>
            </a:r>
            <a:r>
              <a:rPr lang="en-US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https://cutt.ly/oRFlGR5</a:t>
            </a:r>
            <a:endParaRPr lang="uk-UA" sz="15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7" name="Прямокутник 26">
            <a:extLst>
              <a:ext uri="{FF2B5EF4-FFF2-40B4-BE49-F238E27FC236}">
                <a16:creationId xmlns:a16="http://schemas.microsoft.com/office/drawing/2014/main" id="{5D403E1F-60F3-48CE-99E5-9A925371E9CF}"/>
              </a:ext>
            </a:extLst>
          </p:cNvPr>
          <p:cNvSpPr/>
          <p:nvPr/>
        </p:nvSpPr>
        <p:spPr>
          <a:xfrm>
            <a:off x="31740" y="1066940"/>
            <a:ext cx="759247" cy="583813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uk-UA" sz="32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</a:rPr>
              <a:t>РЕЗУЛЬТАТИ</a:t>
            </a:r>
          </a:p>
        </p:txBody>
      </p:sp>
      <p:sp>
        <p:nvSpPr>
          <p:cNvPr id="31" name="Прямокутник 30">
            <a:extLst>
              <a:ext uri="{FF2B5EF4-FFF2-40B4-BE49-F238E27FC236}">
                <a16:creationId xmlns:a16="http://schemas.microsoft.com/office/drawing/2014/main" id="{39FA6DB6-3061-4BC7-83D6-613109533DCF}"/>
              </a:ext>
            </a:extLst>
          </p:cNvPr>
          <p:cNvSpPr/>
          <p:nvPr/>
        </p:nvSpPr>
        <p:spPr>
          <a:xfrm>
            <a:off x="2230308" y="3120328"/>
            <a:ext cx="9753984" cy="1610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Запроваджено</a:t>
            </a:r>
            <a:r>
              <a:rPr lang="uk-UA" sz="1500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2</a:t>
            </a:r>
            <a:r>
              <a:rPr lang="uk-UA" sz="1600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пілотні </a:t>
            </a:r>
            <a:r>
              <a:rPr lang="uk-UA" sz="1600" b="1" dirty="0" err="1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проєкти</a:t>
            </a:r>
            <a:r>
              <a:rPr lang="uk-UA" sz="1600" b="1" dirty="0">
                <a:solidFill>
                  <a:srgbClr val="F8A60D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з оцінки корупційних ризиків та підготовки антикорупційних програм у Пенсійному фонді України та Національній комісії з цінних паперів та фондового ринку</a:t>
            </a:r>
          </a:p>
          <a:p>
            <a:pPr marL="285750" indent="-285750" algn="just">
              <a:lnSpc>
                <a:spcPct val="107000"/>
              </a:lnSpc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Проведено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15 навчальних заходів 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(семінари, тренінги) для антикорупційних уповноважених, членів комісії з оцінки корупційних ризиків органів влади</a:t>
            </a:r>
          </a:p>
          <a:p>
            <a:pPr marL="285750" indent="-285750" algn="just">
              <a:lnSpc>
                <a:spcPct val="107000"/>
              </a:lnSpc>
              <a:buClr>
                <a:srgbClr val="17479E"/>
              </a:buClr>
              <a:buFont typeface="Wingdings" panose="05000000000000000000" pitchFamily="2" charset="2"/>
              <a:buChar char="Ø"/>
            </a:pPr>
            <a:r>
              <a:rPr lang="uk-UA" sz="1500" b="1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Запроваджено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надання </a:t>
            </a:r>
            <a:r>
              <a:rPr lang="uk-UA" sz="1600" b="1" dirty="0">
                <a:solidFill>
                  <a:srgbClr val="FF9900"/>
                </a:solidFill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постійної координаційної та методологічної допомоги</a:t>
            </a:r>
            <a:r>
              <a:rPr lang="uk-UA" sz="1500" dirty="0">
                <a:latin typeface="Roboto" panose="020B0604020202020204" charset="0"/>
                <a:ea typeface="Roboto" panose="020B0604020202020204" charset="0"/>
                <a:cs typeface="Helvetica" panose="020B0604020202020204" pitchFamily="34" charset="0"/>
              </a:rPr>
              <a:t> на всіх стадіях підготовки антикорупційної програми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44D4EC06-8BE1-414A-ACC9-81AD0D56BCF5}"/>
              </a:ext>
            </a:extLst>
          </p:cNvPr>
          <p:cNvSpPr/>
          <p:nvPr/>
        </p:nvSpPr>
        <p:spPr>
          <a:xfrm>
            <a:off x="2247608" y="501416"/>
            <a:ext cx="9717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rgbClr val="17479E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33" name="Прямокутник 32">
            <a:extLst>
              <a:ext uri="{FF2B5EF4-FFF2-40B4-BE49-F238E27FC236}">
                <a16:creationId xmlns:a16="http://schemas.microsoft.com/office/drawing/2014/main" id="{AA80AA04-2026-4288-8CBF-0C17D13BBCB7}"/>
              </a:ext>
            </a:extLst>
          </p:cNvPr>
          <p:cNvSpPr/>
          <p:nvPr/>
        </p:nvSpPr>
        <p:spPr>
          <a:xfrm>
            <a:off x="2552408" y="806216"/>
            <a:ext cx="9717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rgbClr val="17479E"/>
              </a:buClr>
              <a:buFont typeface="Wingdings" panose="05000000000000000000" pitchFamily="2" charset="2"/>
              <a:buChar char="Ø"/>
            </a:pPr>
            <a:endParaRPr lang="uk-UA" sz="1600" dirty="0"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6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433</Words>
  <Application>Microsoft Office PowerPoint</Application>
  <PresentationFormat>Широкий екран</PresentationFormat>
  <Paragraphs>68</Paragraphs>
  <Slides>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Roboto</vt:lpstr>
      <vt:lpstr>Helvetica</vt:lpstr>
      <vt:lpstr>Arial</vt:lpstr>
      <vt:lpstr>Wingdings</vt:lpstr>
      <vt:lpstr>Calibri</vt:lpstr>
      <vt:lpstr>Office Theme</vt:lpstr>
      <vt:lpstr>                     Результати розгляду Національним агентством антикорупційних програм органів влади за 9 місяців 2021 року </vt:lpstr>
      <vt:lpstr>АНТИКОРУПЦІЙНІ ПРОГРАМИ</vt:lpstr>
      <vt:lpstr>Позитивні тенденції погоджених антикорупційних програм органів влади</vt:lpstr>
      <vt:lpstr>Презентація PowerPoint</vt:lpstr>
      <vt:lpstr>Кількість антикорупційних програм, які не погоджені із підстав, визначених законодавством</vt:lpstr>
      <vt:lpstr>Презентація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Місце для заголовку вашої презентації</dc:title>
  <dc:subject/>
  <dc:creator>Valeriia Radchenko</dc:creator>
  <cp:keywords/>
  <dc:description/>
  <cp:lastModifiedBy>Гуріна Ольга Михайлівна</cp:lastModifiedBy>
  <cp:revision>101</cp:revision>
  <cp:lastPrinted>2021-11-10T08:05:23Z</cp:lastPrinted>
  <dcterms:created xsi:type="dcterms:W3CDTF">2021-09-23T07:47:42Z</dcterms:created>
  <dcterms:modified xsi:type="dcterms:W3CDTF">2021-11-22T10:07:56Z</dcterms:modified>
  <cp:category/>
</cp:coreProperties>
</file>